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88638" cy="7562850"/>
  <p:notesSz cx="7562850" cy="10688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14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565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Inclusion Strategy 2026-2027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1480" y="1463040"/>
            <a:ext cx="4206240" cy="5440680"/>
          </a:xfrm>
          <a:prstGeom prst="roundRect">
            <a:avLst>
              <a:gd name="adj" fmla="val 2609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594360" y="15727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us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94360" y="20116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Name: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594360" y="2286000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94360" y="2670048"/>
            <a:ext cx="3840480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 txBox="1"/>
          <p:nvPr/>
        </p:nvSpPr>
        <p:spPr>
          <a:xfrm>
            <a:off x="594360" y="27432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on Roll: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3017520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94360" y="3401568"/>
            <a:ext cx="3840480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 txBox="1"/>
          <p:nvPr/>
        </p:nvSpPr>
        <p:spPr>
          <a:xfrm>
            <a:off x="594360" y="347472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Community: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594360" y="3749040"/>
            <a:ext cx="384048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94360" y="4818888"/>
            <a:ext cx="3840480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 txBox="1"/>
          <p:nvPr/>
        </p:nvSpPr>
        <p:spPr>
          <a:xfrm>
            <a:off x="594360" y="489204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Staff: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594360" y="5166360"/>
            <a:ext cx="384048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594360" y="6236208"/>
            <a:ext cx="3840480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 txBox="1"/>
          <p:nvPr/>
        </p:nvSpPr>
        <p:spPr>
          <a:xfrm>
            <a:off x="4892040" y="1463040"/>
            <a:ext cx="53858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Learner Profile Overview</a:t>
            </a:r>
            <a:endParaRPr lang="en-US" sz="1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92040" y="1874520"/>
          <a:ext cx="5385815" cy="4334256"/>
        </p:xfrm>
        <a:graphic>
          <a:graphicData uri="http://schemas.openxmlformats.org/drawingml/2006/table">
            <a:tbl>
              <a:tblPr/>
              <a:tblGrid>
                <a:gridCol w="247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Characteristic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Percentage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Boys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Girls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Disabled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Medical Needs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Pupil Premium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Children in Care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Additional Profile Information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1480" y="1463040"/>
            <a:ext cx="4796028" cy="868680"/>
          </a:xfrm>
          <a:prstGeom prst="roundRect">
            <a:avLst>
              <a:gd name="adj" fmla="val 12632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576072" y="155448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Attendance rate: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76072" y="1975104"/>
            <a:ext cx="44668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11480" y="2468880"/>
            <a:ext cx="4796028" cy="1143000"/>
          </a:xfrm>
          <a:prstGeom prst="roundRect">
            <a:avLst>
              <a:gd name="adj" fmla="val 9600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 txBox="1"/>
          <p:nvPr/>
        </p:nvSpPr>
        <p:spPr>
          <a:xfrm>
            <a:off x="576072" y="256032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Race/Ethnicity Profile: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576072" y="2980944"/>
            <a:ext cx="446684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11480" y="3749040"/>
            <a:ext cx="4796028" cy="1143000"/>
          </a:xfrm>
          <a:prstGeom prst="roundRect">
            <a:avLst>
              <a:gd name="adj" fmla="val 9600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 txBox="1"/>
          <p:nvPr/>
        </p:nvSpPr>
        <p:spPr>
          <a:xfrm>
            <a:off x="576072" y="384048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Religious Profile: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76072" y="4261104"/>
            <a:ext cx="446684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411480" y="5029200"/>
            <a:ext cx="4796028" cy="1874520"/>
          </a:xfrm>
          <a:prstGeom prst="roundRect">
            <a:avLst>
              <a:gd name="adj" fmla="val 5854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 txBox="1"/>
          <p:nvPr/>
        </p:nvSpPr>
        <p:spPr>
          <a:xfrm>
            <a:off x="576072" y="512064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amount of our inclusive mainstream fund 2026-27: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76072" y="5541264"/>
            <a:ext cx="4466844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481828" y="1463040"/>
            <a:ext cx="4796028" cy="1417320"/>
          </a:xfrm>
          <a:prstGeom prst="roundRect">
            <a:avLst>
              <a:gd name="adj" fmla="val 7742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1"/>
          <p:cNvSpPr txBox="1"/>
          <p:nvPr/>
        </p:nvSpPr>
        <p:spPr>
          <a:xfrm>
            <a:off x="5664708" y="160020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Date of this strategy: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7402068" y="1600200"/>
            <a:ext cx="2692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7402068" y="1911096"/>
            <a:ext cx="2692908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4"/>
          <p:cNvSpPr txBox="1"/>
          <p:nvPr/>
        </p:nvSpPr>
        <p:spPr>
          <a:xfrm>
            <a:off x="5664708" y="2002536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date: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7402068" y="2002536"/>
            <a:ext cx="2692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7402068" y="2313432"/>
            <a:ext cx="2692908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 txBox="1"/>
          <p:nvPr/>
        </p:nvSpPr>
        <p:spPr>
          <a:xfrm>
            <a:off x="5664708" y="2404872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Completed by: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7402068" y="2404872"/>
            <a:ext cx="26929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7402068" y="2715768"/>
            <a:ext cx="2692908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0"/>
          <p:cNvSpPr/>
          <p:nvPr/>
        </p:nvSpPr>
        <p:spPr>
          <a:xfrm>
            <a:off x="5481828" y="3017520"/>
            <a:ext cx="4796028" cy="3886200"/>
          </a:xfrm>
          <a:prstGeom prst="roundRect">
            <a:avLst>
              <a:gd name="adj" fmla="val 2824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 txBox="1"/>
          <p:nvPr/>
        </p:nvSpPr>
        <p:spPr>
          <a:xfrm>
            <a:off x="5646420" y="310896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inclusion means to us:</a:t>
            </a:r>
            <a:endParaRPr lang="en-US" sz="1400" dirty="0"/>
          </a:p>
        </p:txBody>
      </p:sp>
      <p:sp>
        <p:nvSpPr>
          <p:cNvPr id="35" name="Text 32"/>
          <p:cNvSpPr txBox="1"/>
          <p:nvPr/>
        </p:nvSpPr>
        <p:spPr>
          <a:xfrm>
            <a:off x="5646420" y="3529584"/>
            <a:ext cx="4466844" cy="3264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Universal Offer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1480" y="1463040"/>
            <a:ext cx="9866376" cy="5440680"/>
          </a:xfrm>
          <a:prstGeom prst="roundRect">
            <a:avLst>
              <a:gd name="adj" fmla="val 2017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576072" y="1554480"/>
            <a:ext cx="9564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elements of our universal offer: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576072" y="1975104"/>
            <a:ext cx="9537192" cy="481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Learners with SEND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417320"/>
          <a:ext cx="9866375" cy="1225296"/>
        </p:xfrm>
        <a:graphic>
          <a:graphicData uri="http://schemas.openxmlformats.org/drawingml/2006/table">
            <a:tbl>
              <a:tblPr/>
              <a:tblGrid>
                <a:gridCol w="3058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9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9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9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Percentage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National Percentage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Learners at SEN Support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Learners with an EHCP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learners with SEND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8"/>
          <p:cNvSpPr txBox="1"/>
          <p:nvPr/>
        </p:nvSpPr>
        <p:spPr>
          <a:xfrm>
            <a:off x="411480" y="2880360"/>
            <a:ext cx="47960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Learners at SEN Support</a:t>
            </a:r>
            <a:endParaRPr lang="en-US" sz="1400" dirty="0"/>
          </a:p>
        </p:txBody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246120"/>
          <a:ext cx="4796028" cy="2935224"/>
        </p:xfrm>
        <a:graphic>
          <a:graphicData uri="http://schemas.openxmlformats.org/drawingml/2006/table">
            <a:tbl>
              <a:tblPr/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Group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Cognition &amp; Learning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Communication &amp; Interaction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Social, Emotional &amp; Mental Health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and/or Sensory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Group Total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Text 9"/>
          <p:cNvSpPr txBox="1"/>
          <p:nvPr/>
        </p:nvSpPr>
        <p:spPr>
          <a:xfrm>
            <a:off x="5481828" y="2880360"/>
            <a:ext cx="47960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Learners with an EHCP</a:t>
            </a:r>
            <a:endParaRPr lang="en-US" sz="1400" dirty="0"/>
          </a:p>
        </p:txBody>
      </p:sp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1828" y="3246120"/>
          <a:ext cx="4796028" cy="2935224"/>
        </p:xfrm>
        <a:graphic>
          <a:graphicData uri="http://schemas.openxmlformats.org/drawingml/2006/table">
            <a:tbl>
              <a:tblPr/>
              <a:tblGrid>
                <a:gridCol w="77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6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Group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Cognition &amp; Learning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Communication &amp; Interaction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Social, Emotional &amp; Mental Health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and/or Sensory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8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Group Total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27432" marR="27432" marT="27432" marB="27432"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 Are Now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1480" y="1463040"/>
            <a:ext cx="4796028" cy="5440680"/>
          </a:xfrm>
          <a:prstGeom prst="roundRect">
            <a:avLst>
              <a:gd name="adj" fmla="val 2288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576072" y="155448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strengths of our current inclusive practice: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576072" y="1975104"/>
            <a:ext cx="4466844" cy="481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5481828" y="1463040"/>
            <a:ext cx="4796028" cy="5440680"/>
          </a:xfrm>
          <a:prstGeom prst="roundRect">
            <a:avLst>
              <a:gd name="adj" fmla="val 2288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 txBox="1"/>
          <p:nvPr/>
        </p:nvSpPr>
        <p:spPr>
          <a:xfrm>
            <a:off x="5646420" y="1554480"/>
            <a:ext cx="44942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areas we want to develop: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5646420" y="1975104"/>
            <a:ext cx="4466844" cy="4818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Barriers and the 7 Principles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411479" y="1463040"/>
            <a:ext cx="4710433" cy="5440680"/>
          </a:xfrm>
          <a:prstGeom prst="roundRect">
            <a:avLst>
              <a:gd name="adj" fmla="val 2927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 txBox="1"/>
          <p:nvPr/>
        </p:nvSpPr>
        <p:spPr>
          <a:xfrm>
            <a:off x="576071" y="1554480"/>
            <a:ext cx="43313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Frequently experienced barriers to learning and participation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576072" y="2011680"/>
            <a:ext cx="429683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 on environmental, system and individual barriers.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576072" y="2322576"/>
            <a:ext cx="4296834" cy="4471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248274" y="1463040"/>
            <a:ext cx="5029581" cy="5440680"/>
          </a:xfrm>
          <a:prstGeom prst="roundRect">
            <a:avLst>
              <a:gd name="adj" fmla="val 2017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 txBox="1"/>
          <p:nvPr/>
        </p:nvSpPr>
        <p:spPr>
          <a:xfrm>
            <a:off x="5369450" y="1554480"/>
            <a:ext cx="47255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our inclusion strategy will help us to achieve and how this relates to the 7 principles of inclusion: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321978" y="2178177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 txBox="1"/>
          <p:nvPr/>
        </p:nvSpPr>
        <p:spPr>
          <a:xfrm>
            <a:off x="5321978" y="2178177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5700788" y="2121408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Ambitious leadership and governance that embeds inclusion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5700788" y="2441448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369450" y="2748425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19"/>
          <p:cNvSpPr/>
          <p:nvPr/>
        </p:nvSpPr>
        <p:spPr>
          <a:xfrm>
            <a:off x="5321978" y="2850914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 txBox="1"/>
          <p:nvPr/>
        </p:nvSpPr>
        <p:spPr>
          <a:xfrm>
            <a:off x="5321978" y="2850914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5700788" y="2794145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support prioritising early intervention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5700788" y="3114185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26" name="Shape 23"/>
          <p:cNvSpPr/>
          <p:nvPr/>
        </p:nvSpPr>
        <p:spPr>
          <a:xfrm>
            <a:off x="5369450" y="3421162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5321978" y="3523651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 txBox="1"/>
          <p:nvPr/>
        </p:nvSpPr>
        <p:spPr>
          <a:xfrm>
            <a:off x="5321978" y="3523651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5700788" y="3466882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quality adaptive teaching with curriculum designed for all learners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5700788" y="3786922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5369450" y="4093899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29"/>
          <p:cNvSpPr/>
          <p:nvPr/>
        </p:nvSpPr>
        <p:spPr>
          <a:xfrm>
            <a:off x="5321978" y="4196388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0"/>
          <p:cNvSpPr txBox="1"/>
          <p:nvPr/>
        </p:nvSpPr>
        <p:spPr>
          <a:xfrm>
            <a:off x="5321978" y="4196388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5700788" y="4139619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Enriching provision beyond the classroom that all children can access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5700788" y="4459659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5369450" y="4766637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34"/>
          <p:cNvSpPr/>
          <p:nvPr/>
        </p:nvSpPr>
        <p:spPr>
          <a:xfrm>
            <a:off x="5321978" y="4869126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5"/>
          <p:cNvSpPr txBox="1"/>
          <p:nvPr/>
        </p:nvSpPr>
        <p:spPr>
          <a:xfrm>
            <a:off x="5321978" y="4869126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39" name="Text 36"/>
          <p:cNvSpPr txBox="1"/>
          <p:nvPr/>
        </p:nvSpPr>
        <p:spPr>
          <a:xfrm>
            <a:off x="5700788" y="4812357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safe and respectful culture fostering belonging, attendance and participation in learning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5700788" y="5132397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41" name="Shape 38"/>
          <p:cNvSpPr/>
          <p:nvPr/>
        </p:nvSpPr>
        <p:spPr>
          <a:xfrm>
            <a:off x="5369450" y="5439374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42" name="Shape 39"/>
          <p:cNvSpPr/>
          <p:nvPr/>
        </p:nvSpPr>
        <p:spPr>
          <a:xfrm>
            <a:off x="5321978" y="5541863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3" name="Text 40"/>
          <p:cNvSpPr txBox="1"/>
          <p:nvPr/>
        </p:nvSpPr>
        <p:spPr>
          <a:xfrm>
            <a:off x="5321978" y="5541863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300" dirty="0"/>
          </a:p>
        </p:txBody>
      </p:sp>
      <p:sp>
        <p:nvSpPr>
          <p:cNvPr id="44" name="Text 41"/>
          <p:cNvSpPr txBox="1"/>
          <p:nvPr/>
        </p:nvSpPr>
        <p:spPr>
          <a:xfrm>
            <a:off x="5700788" y="5485094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partnerships with families and wider services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5700788" y="5805134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5369450" y="6112111"/>
            <a:ext cx="4725526" cy="0"/>
          </a:xfrm>
          <a:prstGeom prst="line">
            <a:avLst/>
          </a:prstGeom>
          <a:noFill/>
          <a:ln w="6350">
            <a:solidFill>
              <a:srgbClr val="7E9A6C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47" name="Shape 44"/>
          <p:cNvSpPr/>
          <p:nvPr/>
        </p:nvSpPr>
        <p:spPr>
          <a:xfrm>
            <a:off x="5321978" y="6214600"/>
            <a:ext cx="252449" cy="292608"/>
          </a:xfrm>
          <a:prstGeom prst="ellipse">
            <a:avLst/>
          </a:prstGeom>
          <a:solidFill>
            <a:srgbClr val="9DB58C"/>
          </a:solidFill>
          <a:ln w="12700">
            <a:solidFill>
              <a:srgbClr val="9DB58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8" name="Text 45"/>
          <p:cNvSpPr txBox="1"/>
          <p:nvPr/>
        </p:nvSpPr>
        <p:spPr>
          <a:xfrm>
            <a:off x="5321978" y="6214600"/>
            <a:ext cx="25244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300" dirty="0"/>
          </a:p>
        </p:txBody>
      </p:sp>
      <p:sp>
        <p:nvSpPr>
          <p:cNvPr id="49" name="Text 46"/>
          <p:cNvSpPr txBox="1"/>
          <p:nvPr/>
        </p:nvSpPr>
        <p:spPr>
          <a:xfrm>
            <a:off x="5700788" y="6157831"/>
            <a:ext cx="43941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environments with continuous improvements to accessibility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5700788" y="6477871"/>
            <a:ext cx="4394187" cy="27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Inclusion Strategy Targeted Outcomes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417320"/>
          <a:ext cx="9866376" cy="5440682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81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Targeted outcomes: we will do this… so we can do…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Planned Activity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Budgeted cost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this, instead of something else (how does this relate to barriers)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will we know if it makes a difference (anticipated impact)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Relevant inclusion principle (1-7)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 Impact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20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Termly Actions: Autumn Term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11480" y="1353312"/>
            <a:ext cx="8677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tables below capture the actions we will take each term to implement our inclusion strategy and how this relates to our SIDP.</a:t>
            </a:r>
            <a:endParaRPr lang="en-US" sz="1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37360"/>
          <a:ext cx="9866376" cy="516636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5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Connection to SIDP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Budgeted cost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Anticipated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Comments/ Next Steps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Termly Actions: Spring Term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11480" y="1353312"/>
            <a:ext cx="8677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tables below capture the actions we will take each term to implement our inclusion strategy and how this relates to our SIDP.</a:t>
            </a:r>
            <a:endParaRPr lang="en-US" sz="1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37360"/>
          <a:ext cx="9866376" cy="516636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5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Connection to SIDP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Budgeted cost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Anticipated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Comments/ Next Steps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Termly Actions: Summer Term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411480" y="708660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 txBox="1"/>
          <p:nvPr/>
        </p:nvSpPr>
        <p:spPr>
          <a:xfrm>
            <a:off x="411480" y="714146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4796028" y="7141464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437376" y="714146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411480" y="1353312"/>
            <a:ext cx="8677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tables below capture the actions we will take each term to implement our inclusion strategy and how this relates to our SIDP.</a:t>
            </a:r>
            <a:endParaRPr lang="en-US" sz="1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1737360"/>
          <a:ext cx="9866376" cy="516636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45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Connection to SIDP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Budgeted cost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Anticipated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Actual Impact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1111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Comments/ Next Steps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B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9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E9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6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C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11480" y="347472"/>
            <a:ext cx="8046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INCLUSION STRATEGY 2026-2027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411480" y="585216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 of Year Review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317736" y="256032"/>
            <a:ext cx="960120" cy="1024128"/>
          </a:xfrm>
          <a:prstGeom prst="roundRect">
            <a:avLst>
              <a:gd name="adj" fmla="val 9524"/>
            </a:avLst>
          </a:prstGeom>
          <a:solidFill>
            <a:srgbClr val="FBF6EA"/>
          </a:solidFill>
          <a:ln w="9525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Willow Tree Learning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0" y="320040"/>
            <a:ext cx="621792" cy="7132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17736" y="1042416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</a:t>
            </a:r>
            <a:endParaRPr lang="en-US" sz="700" dirty="0"/>
          </a:p>
        </p:txBody>
      </p:sp>
      <p:pic>
        <p:nvPicPr>
          <p:cNvPr id="7" name="Image 1" descr="SEND Leadership by Judith Car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557" y="6629400"/>
            <a:ext cx="560299" cy="786384"/>
          </a:xfrm>
          <a:prstGeom prst="rect">
            <a:avLst/>
          </a:prstGeom>
        </p:spPr>
      </p:pic>
      <p:pic>
        <p:nvPicPr>
          <p:cNvPr id="8" name="Image 2" descr="SEND Intervention by Judith Cart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9385" y="6629400"/>
            <a:ext cx="556732" cy="786384"/>
          </a:xfrm>
          <a:prstGeom prst="rect">
            <a:avLst/>
          </a:prstGeom>
        </p:spPr>
      </p:pic>
      <p:pic>
        <p:nvPicPr>
          <p:cNvPr id="9" name="Image 3" descr="SEND Assessment by Judith Carte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2426" y="6629400"/>
            <a:ext cx="555519" cy="786384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411480" y="6537960"/>
            <a:ext cx="9866376" cy="0"/>
          </a:xfrm>
          <a:prstGeom prst="line">
            <a:avLst/>
          </a:prstGeom>
          <a:noFill/>
          <a:ln w="9525">
            <a:solidFill>
              <a:srgbClr val="4A4A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5"/>
          <p:cNvSpPr txBox="1"/>
          <p:nvPr/>
        </p:nvSpPr>
        <p:spPr>
          <a:xfrm>
            <a:off x="411480" y="690372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by </a:t>
            </a: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Judith Carter</a:t>
            </a:r>
            <a:r>
              <a:rPr lang="en-US" sz="9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author of the Essential SENCO Toolkit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4434840" y="6903720"/>
            <a:ext cx="1097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353346" y="690372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Willow Tree Learning - willowtreelearning.co.uk</a:t>
            </a:r>
            <a:endParaRPr lang="en-US" sz="900" dirty="0"/>
          </a:p>
        </p:txBody>
      </p:sp>
      <p:sp>
        <p:nvSpPr>
          <p:cNvPr id="14" name="Shape 8"/>
          <p:cNvSpPr/>
          <p:nvPr/>
        </p:nvSpPr>
        <p:spPr>
          <a:xfrm>
            <a:off x="411480" y="1463040"/>
            <a:ext cx="9866376" cy="4892040"/>
          </a:xfrm>
          <a:prstGeom prst="roundRect">
            <a:avLst>
              <a:gd name="adj" fmla="val 2243"/>
            </a:avLst>
          </a:prstGeom>
          <a:solidFill>
            <a:srgbClr val="FBF6EA"/>
          </a:solidFill>
          <a:ln w="12700">
            <a:solidFill>
              <a:srgbClr val="7E9A6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9"/>
          <p:cNvSpPr txBox="1"/>
          <p:nvPr/>
        </p:nvSpPr>
        <p:spPr>
          <a:xfrm>
            <a:off x="576072" y="1554480"/>
            <a:ext cx="95646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 of Year Review &amp; Professional Evaluation of the Process: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576072" y="1975104"/>
            <a:ext cx="9537192" cy="4270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852</Words>
  <Application>Microsoft Office PowerPoint</Application>
  <PresentationFormat>Custom</PresentationFormat>
  <Paragraphs>184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Inclusion Strategy 2026-2027</dc:title>
  <dc:subject>PptxGenJS Presentation</dc:subject>
  <dc:creator>Willow Tree Learning</dc:creator>
  <cp:lastModifiedBy>Judith Carter</cp:lastModifiedBy>
  <cp:revision>3</cp:revision>
  <dcterms:created xsi:type="dcterms:W3CDTF">2026-09-27T17:03:34Z</dcterms:created>
  <dcterms:modified xsi:type="dcterms:W3CDTF">2026-09-27T17:22:31Z</dcterms:modified>
</cp:coreProperties>
</file>